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doc" ContentType="application/msword"/>
  <Default Extension="ppt" ContentType="application/vnd.ms-powerpoin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273" r:id="rId5"/>
    <p:sldId id="282" r:id="rId6"/>
    <p:sldId id="286" r:id="rId8"/>
    <p:sldId id="287" r:id="rId9"/>
    <p:sldId id="288" r:id="rId10"/>
    <p:sldId id="280" r:id="rId11"/>
    <p:sldId id="278" r:id="rId12"/>
    <p:sldId id="290" r:id="rId13"/>
    <p:sldId id="292" r:id="rId14"/>
    <p:sldId id="28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6552" y="2740026"/>
            <a:ext cx="11104033" cy="792163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80585" y="3589338"/>
            <a:ext cx="9215967" cy="696912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单击此处编辑母版副标题样式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5" name="ksoSlideStyle" descr="#wm#_8_01_100_1110" hidden="1"/>
          <p:cNvSpPr>
            <a:spLocks noChangeArrowheads="1"/>
          </p:cNvSpPr>
          <p:nvPr/>
        </p:nvSpPr>
        <p:spPr bwMode="auto">
          <a:xfrm>
            <a:off x="0" y="0"/>
            <a:ext cx="16933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marL="3175" indent="-3175" algn="l">
              <a:buFontTx/>
              <a:buChar char="•"/>
            </a:pPr>
            <a:endParaRPr lang="zh-CN" altLang="zh-CN" sz="1600"/>
          </a:p>
        </p:txBody>
      </p:sp>
      <p:grpSp>
        <p:nvGrpSpPr>
          <p:cNvPr id="2056" name="Group 2" descr="#wm#_8_01_*Z"/>
          <p:cNvGrpSpPr/>
          <p:nvPr/>
        </p:nvGrpSpPr>
        <p:grpSpPr bwMode="auto">
          <a:xfrm>
            <a:off x="-93133" y="2185988"/>
            <a:ext cx="12045951" cy="4672012"/>
            <a:chOff x="0" y="0"/>
            <a:chExt cx="14271" cy="7356"/>
          </a:xfrm>
        </p:grpSpPr>
        <p:sp>
          <p:nvSpPr>
            <p:cNvPr id="2057" name="弧形 17" descr="#wm#_8_01_*Z"/>
            <p:cNvSpPr/>
            <p:nvPr userDrawn="1"/>
          </p:nvSpPr>
          <p:spPr bwMode="auto">
            <a:xfrm flipH="1" flipV="1">
              <a:off x="15" y="0"/>
              <a:ext cx="14256" cy="7357"/>
            </a:xfrm>
            <a:custGeom>
              <a:avLst/>
              <a:gdLst>
                <a:gd name="T0" fmla="*/ 1689652 w 3379304"/>
                <a:gd name="T1" fmla="*/ 0 h 2988455"/>
                <a:gd name="T2" fmla="*/ 3372955 w 3379304"/>
                <a:gd name="T3" fmla="*/ 1364813 h 2988455"/>
                <a:gd name="T4" fmla="*/ 1689652 w 3379304"/>
                <a:gd name="T5" fmla="*/ 1494228 h 2988455"/>
                <a:gd name="T6" fmla="*/ 1689652 w 3379304"/>
                <a:gd name="T7" fmla="*/ 0 h 2988455"/>
                <a:gd name="T8" fmla="*/ 1689652 w 3379304"/>
                <a:gd name="T9" fmla="*/ 0 h 2988455"/>
                <a:gd name="T10" fmla="*/ 3372955 w 3379304"/>
                <a:gd name="T11" fmla="*/ 1364813 h 2988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800"/>
            </a:p>
          </p:txBody>
        </p:sp>
        <p:sp>
          <p:nvSpPr>
            <p:cNvPr id="2058" name="弧形 17" descr="#wm#_8_01_*Z"/>
            <p:cNvSpPr/>
            <p:nvPr userDrawn="1"/>
          </p:nvSpPr>
          <p:spPr bwMode="auto">
            <a:xfrm flipH="1" flipV="1">
              <a:off x="0" y="1092"/>
              <a:ext cx="9621" cy="5133"/>
            </a:xfrm>
            <a:custGeom>
              <a:avLst/>
              <a:gdLst>
                <a:gd name="T0" fmla="*/ 1689652 w 3379304"/>
                <a:gd name="T1" fmla="*/ 0 h 2988455"/>
                <a:gd name="T2" fmla="*/ 3372955 w 3379304"/>
                <a:gd name="T3" fmla="*/ 1364813 h 2988455"/>
                <a:gd name="T4" fmla="*/ 1689652 w 3379304"/>
                <a:gd name="T5" fmla="*/ 1494228 h 2988455"/>
                <a:gd name="T6" fmla="*/ 1689652 w 3379304"/>
                <a:gd name="T7" fmla="*/ 0 h 2988455"/>
                <a:gd name="T8" fmla="*/ 1689652 w 3379304"/>
                <a:gd name="T9" fmla="*/ 0 h 2988455"/>
                <a:gd name="T10" fmla="*/ 3372955 w 3379304"/>
                <a:gd name="T11" fmla="*/ 1364813 h 2988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800"/>
            </a:p>
          </p:txBody>
        </p:sp>
        <p:sp>
          <p:nvSpPr>
            <p:cNvPr id="2059" name="弧形 17" descr="#wm#_8_01_*Z"/>
            <p:cNvSpPr/>
            <p:nvPr userDrawn="1"/>
          </p:nvSpPr>
          <p:spPr bwMode="auto">
            <a:xfrm flipH="1" flipV="1">
              <a:off x="0" y="2080"/>
              <a:ext cx="7127" cy="3300"/>
            </a:xfrm>
            <a:custGeom>
              <a:avLst/>
              <a:gdLst>
                <a:gd name="T0" fmla="*/ 1689652 w 3379304"/>
                <a:gd name="T1" fmla="*/ 0 h 2988455"/>
                <a:gd name="T2" fmla="*/ 3372955 w 3379304"/>
                <a:gd name="T3" fmla="*/ 1364813 h 2988455"/>
                <a:gd name="T4" fmla="*/ 1689652 w 3379304"/>
                <a:gd name="T5" fmla="*/ 1494228 h 2988455"/>
                <a:gd name="T6" fmla="*/ 1689652 w 3379304"/>
                <a:gd name="T7" fmla="*/ 0 h 2988455"/>
                <a:gd name="T8" fmla="*/ 1689652 w 3379304"/>
                <a:gd name="T9" fmla="*/ 0 h 2988455"/>
                <a:gd name="T10" fmla="*/ 3372955 w 3379304"/>
                <a:gd name="T11" fmla="*/ 1364813 h 2988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800"/>
            </a:p>
          </p:txBody>
        </p:sp>
      </p:grpSp>
      <p:sp>
        <p:nvSpPr>
          <p:cNvPr id="2060" name="Line 7" descr="#wm#_8_01_*Z"/>
          <p:cNvSpPr>
            <a:spLocks noChangeShapeType="1"/>
          </p:cNvSpPr>
          <p:nvPr/>
        </p:nvSpPr>
        <p:spPr bwMode="auto">
          <a:xfrm>
            <a:off x="2074333" y="3556000"/>
            <a:ext cx="7630584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Group 13"/>
          <p:cNvGrpSpPr/>
          <p:nvPr/>
        </p:nvGrpSpPr>
        <p:grpSpPr bwMode="auto">
          <a:xfrm>
            <a:off x="9827752" y="167641"/>
            <a:ext cx="2198687" cy="2220913"/>
            <a:chOff x="0" y="0"/>
            <a:chExt cx="4369" cy="4415"/>
          </a:xfrm>
        </p:grpSpPr>
        <p:sp>
          <p:nvSpPr>
            <p:cNvPr id="20" name="Oval 12" descr="#wm#_8_01_*Z"/>
            <p:cNvSpPr>
              <a:spLocks noChangeArrowheads="1"/>
            </p:cNvSpPr>
            <p:nvPr userDrawn="1"/>
          </p:nvSpPr>
          <p:spPr bwMode="auto">
            <a:xfrm>
              <a:off x="927" y="923"/>
              <a:ext cx="2608" cy="2607"/>
            </a:xfrm>
            <a:prstGeom prst="ellipse">
              <a:avLst/>
            </a:prstGeom>
            <a:solidFill>
              <a:schemeClr val="bg1">
                <a:alpha val="78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1" name="Oval 10" descr="#wm#_8_01_*Z"/>
            <p:cNvSpPr>
              <a:spLocks noChangeArrowheads="1"/>
            </p:cNvSpPr>
            <p:nvPr/>
          </p:nvSpPr>
          <p:spPr bwMode="auto">
            <a:xfrm>
              <a:off x="0" y="1805"/>
              <a:ext cx="2610" cy="2610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2" name="Oval 11" descr="#wm#_8_01_*Z"/>
            <p:cNvSpPr>
              <a:spLocks noChangeArrowheads="1"/>
            </p:cNvSpPr>
            <p:nvPr/>
          </p:nvSpPr>
          <p:spPr bwMode="auto">
            <a:xfrm>
              <a:off x="1759" y="1805"/>
              <a:ext cx="2610" cy="2610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3" name="Oval 14" descr="#wm#_8_01_*Z"/>
            <p:cNvSpPr>
              <a:spLocks noChangeArrowheads="1"/>
            </p:cNvSpPr>
            <p:nvPr/>
          </p:nvSpPr>
          <p:spPr bwMode="auto">
            <a:xfrm>
              <a:off x="0" y="20"/>
              <a:ext cx="2610" cy="2610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4" name="Oval 15" descr="#wm#_8_01_*Z"/>
            <p:cNvSpPr>
              <a:spLocks noChangeArrowheads="1"/>
            </p:cNvSpPr>
            <p:nvPr/>
          </p:nvSpPr>
          <p:spPr bwMode="auto">
            <a:xfrm>
              <a:off x="1759" y="0"/>
              <a:ext cx="2610" cy="2608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6552" y="2740026"/>
            <a:ext cx="11104033" cy="792163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80585" y="3589338"/>
            <a:ext cx="9215967" cy="69691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单击此处编辑母版副标题样式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5" name="ksoSlideStyle" descr="#wm#_8_01_100_1110" hidden="1"/>
          <p:cNvSpPr>
            <a:spLocks noChangeArrowheads="1"/>
          </p:cNvSpPr>
          <p:nvPr/>
        </p:nvSpPr>
        <p:spPr bwMode="auto">
          <a:xfrm>
            <a:off x="0" y="0"/>
            <a:ext cx="16933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marL="3175" indent="-3175" algn="l">
              <a:buFontTx/>
              <a:buChar char="•"/>
            </a:pPr>
            <a:endParaRPr lang="zh-CN" altLang="zh-CN" sz="1600"/>
          </a:p>
        </p:txBody>
      </p:sp>
      <p:grpSp>
        <p:nvGrpSpPr>
          <p:cNvPr id="2056" name="Group 2" descr="#wm#_8_01_*Z"/>
          <p:cNvGrpSpPr/>
          <p:nvPr/>
        </p:nvGrpSpPr>
        <p:grpSpPr bwMode="auto">
          <a:xfrm>
            <a:off x="-93133" y="2185988"/>
            <a:ext cx="12045951" cy="4672012"/>
            <a:chOff x="0" y="0"/>
            <a:chExt cx="14271" cy="7356"/>
          </a:xfrm>
        </p:grpSpPr>
        <p:sp>
          <p:nvSpPr>
            <p:cNvPr id="2057" name="弧形 17" descr="#wm#_8_01_*Z"/>
            <p:cNvSpPr/>
            <p:nvPr/>
          </p:nvSpPr>
          <p:spPr bwMode="auto">
            <a:xfrm flipH="1" flipV="1">
              <a:off x="15" y="0"/>
              <a:ext cx="14256" cy="7357"/>
            </a:xfrm>
            <a:custGeom>
              <a:avLst/>
              <a:gdLst>
                <a:gd name="T0" fmla="*/ 1689652 w 3379304"/>
                <a:gd name="T1" fmla="*/ 0 h 2988455"/>
                <a:gd name="T2" fmla="*/ 3372955 w 3379304"/>
                <a:gd name="T3" fmla="*/ 1364813 h 2988455"/>
                <a:gd name="T4" fmla="*/ 1689652 w 3379304"/>
                <a:gd name="T5" fmla="*/ 1494228 h 2988455"/>
                <a:gd name="T6" fmla="*/ 1689652 w 3379304"/>
                <a:gd name="T7" fmla="*/ 0 h 2988455"/>
                <a:gd name="T8" fmla="*/ 1689652 w 3379304"/>
                <a:gd name="T9" fmla="*/ 0 h 2988455"/>
                <a:gd name="T10" fmla="*/ 3372955 w 3379304"/>
                <a:gd name="T11" fmla="*/ 1364813 h 2988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800"/>
            </a:p>
          </p:txBody>
        </p:sp>
        <p:sp>
          <p:nvSpPr>
            <p:cNvPr id="2058" name="弧形 17" descr="#wm#_8_01_*Z"/>
            <p:cNvSpPr/>
            <p:nvPr/>
          </p:nvSpPr>
          <p:spPr bwMode="auto">
            <a:xfrm flipH="1" flipV="1">
              <a:off x="0" y="1092"/>
              <a:ext cx="9621" cy="5133"/>
            </a:xfrm>
            <a:custGeom>
              <a:avLst/>
              <a:gdLst>
                <a:gd name="T0" fmla="*/ 1689652 w 3379304"/>
                <a:gd name="T1" fmla="*/ 0 h 2988455"/>
                <a:gd name="T2" fmla="*/ 3372955 w 3379304"/>
                <a:gd name="T3" fmla="*/ 1364813 h 2988455"/>
                <a:gd name="T4" fmla="*/ 1689652 w 3379304"/>
                <a:gd name="T5" fmla="*/ 1494228 h 2988455"/>
                <a:gd name="T6" fmla="*/ 1689652 w 3379304"/>
                <a:gd name="T7" fmla="*/ 0 h 2988455"/>
                <a:gd name="T8" fmla="*/ 1689652 w 3379304"/>
                <a:gd name="T9" fmla="*/ 0 h 2988455"/>
                <a:gd name="T10" fmla="*/ 3372955 w 3379304"/>
                <a:gd name="T11" fmla="*/ 1364813 h 2988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800"/>
            </a:p>
          </p:txBody>
        </p:sp>
        <p:sp>
          <p:nvSpPr>
            <p:cNvPr id="2059" name="弧形 17" descr="#wm#_8_01_*Z"/>
            <p:cNvSpPr/>
            <p:nvPr/>
          </p:nvSpPr>
          <p:spPr bwMode="auto">
            <a:xfrm flipH="1" flipV="1">
              <a:off x="0" y="2080"/>
              <a:ext cx="7127" cy="3300"/>
            </a:xfrm>
            <a:custGeom>
              <a:avLst/>
              <a:gdLst>
                <a:gd name="T0" fmla="*/ 1689652 w 3379304"/>
                <a:gd name="T1" fmla="*/ 0 h 2988455"/>
                <a:gd name="T2" fmla="*/ 3372955 w 3379304"/>
                <a:gd name="T3" fmla="*/ 1364813 h 2988455"/>
                <a:gd name="T4" fmla="*/ 1689652 w 3379304"/>
                <a:gd name="T5" fmla="*/ 1494228 h 2988455"/>
                <a:gd name="T6" fmla="*/ 1689652 w 3379304"/>
                <a:gd name="T7" fmla="*/ 0 h 2988455"/>
                <a:gd name="T8" fmla="*/ 1689652 w 3379304"/>
                <a:gd name="T9" fmla="*/ 0 h 2988455"/>
                <a:gd name="T10" fmla="*/ 3372955 w 3379304"/>
                <a:gd name="T11" fmla="*/ 1364813 h 2988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9304" h="2988455" stroke="0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  <a:lnTo>
                    <a:pt x="1689652" y="1494228"/>
                  </a:lnTo>
                  <a:lnTo>
                    <a:pt x="1689652" y="0"/>
                  </a:lnTo>
                  <a:close/>
                </a:path>
                <a:path w="3379304" h="2988455" fill="none">
                  <a:moveTo>
                    <a:pt x="1689652" y="0"/>
                  </a:moveTo>
                  <a:cubicBezTo>
                    <a:pt x="2566100" y="0"/>
                    <a:pt x="3297046" y="592647"/>
                    <a:pt x="3372955" y="1364813"/>
                  </a:cubicBezTo>
                </a:path>
              </a:pathLst>
            </a:custGeom>
            <a:noFill/>
            <a:ln w="6350" cap="flat" cmpd="sng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800"/>
            </a:p>
          </p:txBody>
        </p:sp>
      </p:grpSp>
      <p:sp>
        <p:nvSpPr>
          <p:cNvPr id="2060" name="Line 7" descr="#wm#_8_01_*Z"/>
          <p:cNvSpPr>
            <a:spLocks noChangeShapeType="1"/>
          </p:cNvSpPr>
          <p:nvPr/>
        </p:nvSpPr>
        <p:spPr bwMode="auto">
          <a:xfrm>
            <a:off x="2074333" y="3556000"/>
            <a:ext cx="7630584" cy="0"/>
          </a:xfrm>
          <a:prstGeom prst="line">
            <a:avLst/>
          </a:prstGeom>
          <a:noFill/>
          <a:ln w="9525" cap="flat" cmpd="sng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Group 13"/>
          <p:cNvGrpSpPr/>
          <p:nvPr/>
        </p:nvGrpSpPr>
        <p:grpSpPr bwMode="auto">
          <a:xfrm>
            <a:off x="9827752" y="167641"/>
            <a:ext cx="2198687" cy="2220913"/>
            <a:chOff x="0" y="0"/>
            <a:chExt cx="4369" cy="4415"/>
          </a:xfrm>
        </p:grpSpPr>
        <p:sp>
          <p:nvSpPr>
            <p:cNvPr id="20" name="Oval 12" descr="#wm#_8_01_*Z"/>
            <p:cNvSpPr>
              <a:spLocks noChangeArrowheads="1"/>
            </p:cNvSpPr>
            <p:nvPr/>
          </p:nvSpPr>
          <p:spPr bwMode="auto">
            <a:xfrm>
              <a:off x="927" y="923"/>
              <a:ext cx="2608" cy="2607"/>
            </a:xfrm>
            <a:prstGeom prst="ellipse">
              <a:avLst/>
            </a:prstGeom>
            <a:solidFill>
              <a:schemeClr val="bg1">
                <a:alpha val="78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1" name="Oval 10" descr="#wm#_8_01_*Z"/>
            <p:cNvSpPr>
              <a:spLocks noChangeArrowheads="1"/>
            </p:cNvSpPr>
            <p:nvPr/>
          </p:nvSpPr>
          <p:spPr bwMode="auto">
            <a:xfrm>
              <a:off x="0" y="1805"/>
              <a:ext cx="2610" cy="2610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2" name="Oval 11" descr="#wm#_8_01_*Z"/>
            <p:cNvSpPr>
              <a:spLocks noChangeArrowheads="1"/>
            </p:cNvSpPr>
            <p:nvPr/>
          </p:nvSpPr>
          <p:spPr bwMode="auto">
            <a:xfrm>
              <a:off x="1759" y="1805"/>
              <a:ext cx="2610" cy="2610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3" name="Oval 14" descr="#wm#_8_01_*Z"/>
            <p:cNvSpPr>
              <a:spLocks noChangeArrowheads="1"/>
            </p:cNvSpPr>
            <p:nvPr/>
          </p:nvSpPr>
          <p:spPr bwMode="auto">
            <a:xfrm>
              <a:off x="0" y="20"/>
              <a:ext cx="2610" cy="2610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  <p:sp>
          <p:nvSpPr>
            <p:cNvPr id="24" name="Oval 15" descr="#wm#_8_01_*Z"/>
            <p:cNvSpPr>
              <a:spLocks noChangeArrowheads="1"/>
            </p:cNvSpPr>
            <p:nvPr/>
          </p:nvSpPr>
          <p:spPr bwMode="auto">
            <a:xfrm>
              <a:off x="1759" y="0"/>
              <a:ext cx="2610" cy="2608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algn="ctr">
                <a:spcBef>
                  <a:spcPct val="20000"/>
                </a:spcBef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marL="3175" indent="-3175" algn="l">
                <a:buFontTx/>
                <a:buChar char="•"/>
              </a:pPr>
              <a:endParaRPr lang="zh-CN" altLang="zh-CN" sz="16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6000" y="637200"/>
            <a:ext cx="9806400" cy="1069200"/>
          </a:xfrm>
        </p:spPr>
        <p:txBody>
          <a:bodyPr>
            <a:normAutofit/>
          </a:bodyPr>
          <a:lstStyle>
            <a:lvl1pPr algn="l">
              <a:defRPr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278800"/>
            <a:ext cx="10972800" cy="3888000"/>
          </a:xfrm>
        </p:spPr>
        <p:txBody>
          <a:bodyPr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9034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9034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>
            <p:custDataLst>
              <p:tags r:id="rId2"/>
            </p:custDataLst>
          </p:nvPr>
        </p:nvGrpSpPr>
        <p:grpSpPr bwMode="auto">
          <a:xfrm>
            <a:off x="4760384" y="1237615"/>
            <a:ext cx="2671233" cy="2671200"/>
            <a:chOff x="0" y="0"/>
            <a:chExt cx="3156" cy="3156"/>
          </a:xfrm>
        </p:grpSpPr>
        <p:sp>
          <p:nvSpPr>
            <p:cNvPr id="7" name="Oval 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5" y="360"/>
              <a:ext cx="2618" cy="2618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>
              <a:norm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空心弧 9"/>
            <p:cNvSpPr/>
            <p:nvPr>
              <p:custDataLst>
                <p:tags r:id="rId4"/>
              </p:custDataLst>
            </p:nvPr>
          </p:nvSpPr>
          <p:spPr bwMode="auto">
            <a:xfrm rot="10800000">
              <a:off x="0" y="0"/>
              <a:ext cx="3156" cy="3156"/>
            </a:xfrm>
            <a:custGeom>
              <a:avLst/>
              <a:gdLst>
                <a:gd name="T0" fmla="*/ 0 w 1623849"/>
                <a:gd name="T1" fmla="*/ 811925 h 1623849"/>
                <a:gd name="T2" fmla="*/ 426170 w 1623849"/>
                <a:gd name="T3" fmla="*/ 97492 h 1623849"/>
                <a:gd name="T4" fmla="*/ 1257296 w 1623849"/>
                <a:gd name="T5" fmla="*/ 133053 h 1623849"/>
                <a:gd name="T6" fmla="*/ 1620883 w 1623849"/>
                <a:gd name="T7" fmla="*/ 881278 h 1623849"/>
                <a:gd name="T8" fmla="*/ 1616351 w 1623849"/>
                <a:gd name="T9" fmla="*/ 880889 h 1623849"/>
                <a:gd name="T10" fmla="*/ 1254800 w 1623849"/>
                <a:gd name="T11" fmla="*/ 136855 h 1623849"/>
                <a:gd name="T12" fmla="*/ 428328 w 1623849"/>
                <a:gd name="T13" fmla="*/ 101493 h 1623849"/>
                <a:gd name="T14" fmla="*/ 4545 w 1623849"/>
                <a:gd name="T15" fmla="*/ 811925 h 1623849"/>
                <a:gd name="T16" fmla="*/ 0 w 1623849"/>
                <a:gd name="T17" fmla="*/ 811925 h 1623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3849" h="1623849">
                  <a:moveTo>
                    <a:pt x="0" y="811925"/>
                  </a:moveTo>
                  <a:cubicBezTo>
                    <a:pt x="0" y="513567"/>
                    <a:pt x="163637" y="239245"/>
                    <a:pt x="426170" y="97492"/>
                  </a:cubicBezTo>
                  <a:cubicBezTo>
                    <a:pt x="688703" y="-44262"/>
                    <a:pt x="1007831" y="-30607"/>
                    <a:pt x="1257296" y="133053"/>
                  </a:cubicBezTo>
                  <a:cubicBezTo>
                    <a:pt x="1506761" y="296713"/>
                    <a:pt x="1646368" y="584010"/>
                    <a:pt x="1620883" y="881278"/>
                  </a:cubicBezTo>
                  <a:lnTo>
                    <a:pt x="1616351" y="880889"/>
                  </a:lnTo>
                  <a:cubicBezTo>
                    <a:pt x="1641693" y="585286"/>
                    <a:pt x="1502868" y="299598"/>
                    <a:pt x="1254800" y="136855"/>
                  </a:cubicBezTo>
                  <a:cubicBezTo>
                    <a:pt x="1006732" y="-25889"/>
                    <a:pt x="689391" y="-39467"/>
                    <a:pt x="428328" y="101493"/>
                  </a:cubicBezTo>
                  <a:cubicBezTo>
                    <a:pt x="167265" y="242453"/>
                    <a:pt x="4545" y="515238"/>
                    <a:pt x="4545" y="811925"/>
                  </a:cubicBezTo>
                  <a:lnTo>
                    <a:pt x="0" y="811925"/>
                  </a:lnTo>
                  <a:close/>
                </a:path>
              </a:pathLst>
            </a:custGeom>
            <a:solidFill>
              <a:srgbClr val="262626"/>
            </a:solidFill>
            <a:ln w="1905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/>
            <a:p>
              <a:endParaRPr lang="zh-CN" altLang="en-US" sz="1800"/>
            </a:p>
          </p:txBody>
        </p:sp>
      </p:grpSp>
      <p:sp>
        <p:nvSpPr>
          <p:cNvPr id="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21760" y="3999599"/>
            <a:ext cx="5148480" cy="690933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800">
                <a:latin typeface="+mn-ea"/>
                <a:ea typeface="+mn-ea"/>
              </a:defRPr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单击此处编辑副标题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87200" y="1542314"/>
            <a:ext cx="2217600" cy="221760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800080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4800" y="396240"/>
            <a:ext cx="4320000" cy="1219201"/>
          </a:xfrm>
        </p:spPr>
        <p:txBody>
          <a:bodyPr anchor="ctr" anchorCtr="0">
            <a:normAutofit/>
          </a:bodyPr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07598" y="1615441"/>
            <a:ext cx="3868415" cy="4845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474011" y="1615440"/>
            <a:ext cx="5849309" cy="4845785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0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6000" y="637200"/>
            <a:ext cx="9720000" cy="1069200"/>
          </a:xfrm>
        </p:spPr>
        <p:txBody>
          <a:bodyPr>
            <a:normAutofit/>
          </a:bodyPr>
          <a:lstStyle>
            <a:lvl1pPr algn="l">
              <a:defRPr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7600" y="2278800"/>
            <a:ext cx="10598400" cy="3888000"/>
          </a:xfrm>
        </p:spPr>
        <p:txBody>
          <a:bodyPr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  <a:lvl2pPr>
              <a:defRPr sz="20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3466" y="274639"/>
            <a:ext cx="2048933" cy="585152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686800" cy="58515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609600" y="412955"/>
            <a:ext cx="109728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>
            <p:custDataLst>
              <p:tags r:id="rId2"/>
            </p:custDataLst>
          </p:nvPr>
        </p:nvGrpSpPr>
        <p:grpSpPr bwMode="auto">
          <a:xfrm>
            <a:off x="4760384" y="1237615"/>
            <a:ext cx="2671233" cy="2671200"/>
            <a:chOff x="0" y="0"/>
            <a:chExt cx="3156" cy="3156"/>
          </a:xfrm>
        </p:grpSpPr>
        <p:sp>
          <p:nvSpPr>
            <p:cNvPr id="7" name="Oval 3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55" y="360"/>
              <a:ext cx="2618" cy="2618"/>
            </a:xfrm>
            <a:prstGeom prst="ellipse">
              <a:avLst/>
            </a:prstGeom>
            <a:solidFill>
              <a:srgbClr val="FFFFFF">
                <a:alpha val="28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>
              <a:normAutofit/>
            </a:bodyPr>
            <a:lstStyle>
              <a:lvl1pPr>
                <a:spcBef>
                  <a:spcPct val="20000"/>
                </a:spcBef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8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空心弧 9"/>
            <p:cNvSpPr/>
            <p:nvPr>
              <p:custDataLst>
                <p:tags r:id="rId4"/>
              </p:custDataLst>
            </p:nvPr>
          </p:nvSpPr>
          <p:spPr bwMode="auto">
            <a:xfrm rot="10800000">
              <a:off x="0" y="0"/>
              <a:ext cx="3156" cy="3156"/>
            </a:xfrm>
            <a:custGeom>
              <a:avLst/>
              <a:gdLst>
                <a:gd name="T0" fmla="*/ 0 w 1623849"/>
                <a:gd name="T1" fmla="*/ 811925 h 1623849"/>
                <a:gd name="T2" fmla="*/ 426170 w 1623849"/>
                <a:gd name="T3" fmla="*/ 97492 h 1623849"/>
                <a:gd name="T4" fmla="*/ 1257296 w 1623849"/>
                <a:gd name="T5" fmla="*/ 133053 h 1623849"/>
                <a:gd name="T6" fmla="*/ 1620883 w 1623849"/>
                <a:gd name="T7" fmla="*/ 881278 h 1623849"/>
                <a:gd name="T8" fmla="*/ 1616351 w 1623849"/>
                <a:gd name="T9" fmla="*/ 880889 h 1623849"/>
                <a:gd name="T10" fmla="*/ 1254800 w 1623849"/>
                <a:gd name="T11" fmla="*/ 136855 h 1623849"/>
                <a:gd name="T12" fmla="*/ 428328 w 1623849"/>
                <a:gd name="T13" fmla="*/ 101493 h 1623849"/>
                <a:gd name="T14" fmla="*/ 4545 w 1623849"/>
                <a:gd name="T15" fmla="*/ 811925 h 1623849"/>
                <a:gd name="T16" fmla="*/ 0 w 1623849"/>
                <a:gd name="T17" fmla="*/ 811925 h 1623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3849" h="1623849">
                  <a:moveTo>
                    <a:pt x="0" y="811925"/>
                  </a:moveTo>
                  <a:cubicBezTo>
                    <a:pt x="0" y="513567"/>
                    <a:pt x="163637" y="239245"/>
                    <a:pt x="426170" y="97492"/>
                  </a:cubicBezTo>
                  <a:cubicBezTo>
                    <a:pt x="688703" y="-44262"/>
                    <a:pt x="1007831" y="-30607"/>
                    <a:pt x="1257296" y="133053"/>
                  </a:cubicBezTo>
                  <a:cubicBezTo>
                    <a:pt x="1506761" y="296713"/>
                    <a:pt x="1646368" y="584010"/>
                    <a:pt x="1620883" y="881278"/>
                  </a:cubicBezTo>
                  <a:lnTo>
                    <a:pt x="1616351" y="880889"/>
                  </a:lnTo>
                  <a:cubicBezTo>
                    <a:pt x="1641693" y="585286"/>
                    <a:pt x="1502868" y="299598"/>
                    <a:pt x="1254800" y="136855"/>
                  </a:cubicBezTo>
                  <a:cubicBezTo>
                    <a:pt x="1006732" y="-25889"/>
                    <a:pt x="689391" y="-39467"/>
                    <a:pt x="428328" y="101493"/>
                  </a:cubicBezTo>
                  <a:cubicBezTo>
                    <a:pt x="167265" y="242453"/>
                    <a:pt x="4545" y="515238"/>
                    <a:pt x="4545" y="811925"/>
                  </a:cubicBezTo>
                  <a:lnTo>
                    <a:pt x="0" y="811925"/>
                  </a:lnTo>
                  <a:close/>
                </a:path>
              </a:pathLst>
            </a:custGeom>
            <a:solidFill>
              <a:srgbClr val="262626"/>
            </a:solidFill>
            <a:ln w="1905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/>
            <a:p>
              <a:endParaRPr lang="zh-CN" altLang="en-US" sz="1800"/>
            </a:p>
          </p:txBody>
        </p:sp>
      </p:grpSp>
      <p:sp>
        <p:nvSpPr>
          <p:cNvPr id="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521760" y="3999600"/>
            <a:ext cx="5148480" cy="54192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2400">
                <a:latin typeface="+mn-ea"/>
                <a:ea typeface="+mn-ea"/>
              </a:defRPr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单击此处编辑副标题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87200" y="1542314"/>
            <a:ext cx="2217600" cy="221760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800080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4800" y="396240"/>
            <a:ext cx="4320000" cy="1219201"/>
          </a:xfrm>
        </p:spPr>
        <p:txBody>
          <a:bodyPr anchor="ctr" anchorCtr="0">
            <a:normAutofit/>
          </a:bodyPr>
          <a:lstStyle>
            <a:lvl1pPr>
              <a:defRPr sz="3200"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07598" y="1615441"/>
            <a:ext cx="3868415" cy="4845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474011" y="1615440"/>
            <a:ext cx="5849309" cy="4845785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0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dirty="0" smtClean="0">
              <a:sym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anose="020B0604020202020204" pitchFamily="34" charset="0"/>
              </a:rPr>
              <a:t>单击此处编辑母版文本样式</a:t>
            </a:r>
            <a:endParaRPr lang="zh-CN" dirty="0" smtClean="0">
              <a:sym typeface="Arial" panose="020B0604020202020204" pitchFamily="34" charset="0"/>
            </a:endParaRPr>
          </a:p>
          <a:p>
            <a:pPr lvl="1"/>
            <a:r>
              <a:rPr lang="zh-CN" dirty="0" smtClean="0">
                <a:sym typeface="Arial" panose="020B0604020202020204" pitchFamily="34" charset="0"/>
              </a:rPr>
              <a:t>第二级</a:t>
            </a:r>
            <a:endParaRPr lang="zh-CN" dirty="0" smtClean="0">
              <a:sym typeface="Arial" panose="020B0604020202020204" pitchFamily="34" charset="0"/>
            </a:endParaRPr>
          </a:p>
          <a:p>
            <a:pPr lvl="2"/>
            <a:r>
              <a:rPr lang="zh-CN" dirty="0" smtClean="0">
                <a:sym typeface="Arial" panose="020B0604020202020204" pitchFamily="34" charset="0"/>
              </a:rPr>
              <a:t>第三级</a:t>
            </a:r>
            <a:endParaRPr lang="zh-CN" dirty="0" smtClean="0">
              <a:sym typeface="Arial" panose="020B0604020202020204" pitchFamily="34" charset="0"/>
            </a:endParaRPr>
          </a:p>
          <a:p>
            <a:pPr lvl="3"/>
            <a:r>
              <a:rPr lang="zh-CN" dirty="0" smtClean="0">
                <a:sym typeface="Arial" panose="020B0604020202020204" pitchFamily="34" charset="0"/>
              </a:rPr>
              <a:t>第四级</a:t>
            </a:r>
            <a:endParaRPr lang="zh-CN" dirty="0" smtClean="0">
              <a:sym typeface="Arial" panose="020B0604020202020204" pitchFamily="34" charset="0"/>
            </a:endParaRPr>
          </a:p>
          <a:p>
            <a:pPr lvl="4"/>
            <a:r>
              <a:rPr lang="zh-CN" dirty="0" smtClean="0">
                <a:sym typeface="Arial" panose="020B0604020202020204" pitchFamily="34" charset="0"/>
              </a:rPr>
              <a:t>第五级</a:t>
            </a:r>
            <a:endParaRPr lang="zh-CN" dirty="0" smtClean="0"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9pPr>
    </p:titleStyle>
    <p:bodyStyle>
      <a:lvl1pPr marL="3175" indent="-3175" algn="l" rtl="0" eaLnBrk="0" fontAlgn="base" hangingPunct="0">
        <a:spcBef>
          <a:spcPts val="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001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573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145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dirty="0" smtClean="0">
              <a:sym typeface="Arial" panose="020B0604020202020204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anose="020B0604020202020204" pitchFamily="34" charset="0"/>
              </a:rPr>
              <a:t>单击此处编辑母版文本样式</a:t>
            </a:r>
            <a:endParaRPr lang="zh-CN" dirty="0" smtClean="0">
              <a:sym typeface="Arial" panose="020B0604020202020204" pitchFamily="34" charset="0"/>
            </a:endParaRPr>
          </a:p>
          <a:p>
            <a:pPr lvl="1"/>
            <a:r>
              <a:rPr lang="zh-CN" dirty="0" smtClean="0">
                <a:sym typeface="Arial" panose="020B0604020202020204" pitchFamily="34" charset="0"/>
              </a:rPr>
              <a:t>第二级</a:t>
            </a:r>
            <a:endParaRPr lang="zh-CN" dirty="0" smtClean="0">
              <a:sym typeface="Arial" panose="020B0604020202020204" pitchFamily="34" charset="0"/>
            </a:endParaRPr>
          </a:p>
          <a:p>
            <a:pPr lvl="2"/>
            <a:r>
              <a:rPr lang="zh-CN" dirty="0" smtClean="0">
                <a:sym typeface="Arial" panose="020B0604020202020204" pitchFamily="34" charset="0"/>
              </a:rPr>
              <a:t>第三级</a:t>
            </a:r>
            <a:endParaRPr lang="zh-CN" dirty="0" smtClean="0">
              <a:sym typeface="Arial" panose="020B0604020202020204" pitchFamily="34" charset="0"/>
            </a:endParaRPr>
          </a:p>
          <a:p>
            <a:pPr lvl="3"/>
            <a:r>
              <a:rPr lang="zh-CN" dirty="0" smtClean="0">
                <a:sym typeface="Arial" panose="020B0604020202020204" pitchFamily="34" charset="0"/>
              </a:rPr>
              <a:t>第四级</a:t>
            </a:r>
            <a:endParaRPr lang="zh-CN" dirty="0" smtClean="0">
              <a:sym typeface="Arial" panose="020B0604020202020204" pitchFamily="34" charset="0"/>
            </a:endParaRPr>
          </a:p>
          <a:p>
            <a:pPr lvl="4"/>
            <a:r>
              <a:rPr lang="zh-CN" dirty="0" smtClean="0">
                <a:sym typeface="Arial" panose="020B0604020202020204" pitchFamily="34" charset="0"/>
              </a:rPr>
              <a:t>第五级</a:t>
            </a:r>
            <a:endParaRPr lang="zh-CN" dirty="0" smtClean="0">
              <a:sym typeface="Arial" panose="020B0604020202020204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55B2F452-84CA-43E3-9A56-7178D99E72E0}" type="datetime1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839BCBBD-D6FE-4956-A56B-ED4A947E94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9pPr>
    </p:titleStyle>
    <p:bodyStyle>
      <a:lvl1pPr marL="3175" indent="-3175" algn="l" rtl="0" eaLnBrk="0" fontAlgn="base" hangingPunct="0">
        <a:spcBef>
          <a:spcPts val="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001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573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14550" indent="-28575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7.xml"/><Relationship Id="rId3" Type="http://schemas.openxmlformats.org/officeDocument/2006/relationships/hyperlink" Target="http://www.nginx.com.cn/nginx_status" TargetMode="Externa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8.xml"/><Relationship Id="rId7" Type="http://schemas.openxmlformats.org/officeDocument/2006/relationships/themeOverride" Target="../theme/themeOverride1.xml"/><Relationship Id="rId6" Type="http://schemas.openxmlformats.org/officeDocument/2006/relationships/tags" Target="../tags/tag10.xml"/><Relationship Id="rId5" Type="http://schemas.openxmlformats.org/officeDocument/2006/relationships/image" Target="../media/image3.emf"/><Relationship Id="rId4" Type="http://schemas.openxmlformats.org/officeDocument/2006/relationships/oleObject" Target="../embeddings/Document1.doc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4.xml"/><Relationship Id="rId2" Type="http://schemas.openxmlformats.org/officeDocument/2006/relationships/image" Target="../media/image5.png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6.xml"/><Relationship Id="rId2" Type="http://schemas.openxmlformats.org/officeDocument/2006/relationships/image" Target="../media/image6.png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9.xml"/><Relationship Id="rId4" Type="http://schemas.openxmlformats.org/officeDocument/2006/relationships/image" Target="../media/image7.emf"/><Relationship Id="rId3" Type="http://schemas.openxmlformats.org/officeDocument/2006/relationships/oleObject" Target="../embeddings/Document2.doc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1.xml"/><Relationship Id="rId4" Type="http://schemas.openxmlformats.org/officeDocument/2006/relationships/image" Target="../media/image9.emf"/><Relationship Id="rId3" Type="http://schemas.openxmlformats.org/officeDocument/2006/relationships/oleObject" Target="../embeddings/Presentation1.ppt"/><Relationship Id="rId2" Type="http://schemas.openxmlformats.org/officeDocument/2006/relationships/image" Target="../media/image8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zh-CN"/>
              <a:t>服务端性能测试分享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测试开发组</a:t>
            </a:r>
            <a:r>
              <a:rPr lang="en-US" altLang="zh-CN"/>
              <a:t>-</a:t>
            </a:r>
            <a:r>
              <a:rPr lang="zh-CN" altLang="en-US"/>
              <a:t>服务端测试</a:t>
            </a:r>
            <a:r>
              <a:rPr lang="en-US" altLang="zh-CN"/>
              <a:t>  2016/03/24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2003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Nginx监控—StubStatus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 fontScale="50000"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sym typeface="+mn-ea"/>
              </a:rPr>
              <a:t>通过下面的链接就可以看到</a:t>
            </a:r>
            <a:r>
              <a:rPr lang="en-US" dirty="0" err="1" smtClean="0">
                <a:sym typeface="+mn-ea"/>
              </a:rPr>
              <a:t>nginx</a:t>
            </a:r>
            <a:r>
              <a:rPr lang="zh-CN" altLang="en-US" dirty="0" smtClean="0">
                <a:sym typeface="+mn-ea"/>
              </a:rPr>
              <a:t>状态了：</a:t>
            </a:r>
            <a:br>
              <a:rPr lang="zh-CN" altLang="en-US" dirty="0" smtClean="0">
                <a:sym typeface="+mn-ea"/>
              </a:rPr>
            </a:br>
            <a:r>
              <a:rPr lang="en-US" dirty="0" smtClean="0">
                <a:sym typeface="+mn-ea"/>
                <a:hlinkClick r:id="rId3"/>
              </a:rPr>
              <a:t>http://www.nginx.com.cn/nginx_status</a:t>
            </a:r>
            <a:endParaRPr lang="en-US" dirty="0" smtClean="0"/>
          </a:p>
          <a:p>
            <a:r>
              <a:rPr lang="zh-CN" altLang="en-US" dirty="0" smtClean="0">
                <a:sym typeface="+mn-ea"/>
              </a:rPr>
              <a:t>显示的内容如下：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Active connections: 70 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server accepts handled requests 14553819 14553819 19239266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 Reading: 0 Writing: 3 Waiting: 67 </a:t>
            </a:r>
            <a:endParaRPr lang="en-US" dirty="0" smtClean="0"/>
          </a:p>
          <a:p>
            <a:r>
              <a:rPr lang="en-US" dirty="0" err="1" smtClean="0">
                <a:sym typeface="+mn-ea"/>
              </a:rPr>
              <a:t>NginxStatus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显示的内容意思如下：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active connections – </a:t>
            </a:r>
            <a:r>
              <a:rPr lang="zh-CN" altLang="en-US" dirty="0" smtClean="0">
                <a:sym typeface="+mn-ea"/>
              </a:rPr>
              <a:t>当前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正处理的活动连接数。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server accepts handled requests — </a:t>
            </a:r>
            <a:r>
              <a:rPr lang="zh-CN" altLang="en-US" dirty="0" smtClean="0">
                <a:sym typeface="+mn-ea"/>
              </a:rPr>
              <a:t>总共处理了 </a:t>
            </a:r>
            <a:r>
              <a:rPr lang="en-US" altLang="zh-CN" dirty="0" smtClean="0">
                <a:sym typeface="+mn-ea"/>
              </a:rPr>
              <a:t>14553819 </a:t>
            </a:r>
            <a:r>
              <a:rPr lang="zh-CN" altLang="en-US" dirty="0" smtClean="0">
                <a:sym typeface="+mn-ea"/>
              </a:rPr>
              <a:t>个连接 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成功创建 </a:t>
            </a:r>
            <a:r>
              <a:rPr lang="en-US" altLang="zh-CN" dirty="0" smtClean="0">
                <a:sym typeface="+mn-ea"/>
              </a:rPr>
              <a:t>14553819 </a:t>
            </a:r>
            <a:r>
              <a:rPr lang="zh-CN" altLang="en-US" dirty="0" smtClean="0">
                <a:sym typeface="+mn-ea"/>
              </a:rPr>
              <a:t>次握手 </a:t>
            </a:r>
            <a:r>
              <a:rPr lang="en-US" altLang="zh-CN" dirty="0" smtClean="0">
                <a:sym typeface="+mn-ea"/>
              </a:rPr>
              <a:t>( </a:t>
            </a:r>
            <a:r>
              <a:rPr lang="zh-CN" altLang="en-US" dirty="0" smtClean="0">
                <a:sym typeface="+mn-ea"/>
              </a:rPr>
              <a:t>证明中间没有失败的 </a:t>
            </a:r>
            <a:r>
              <a:rPr lang="en-US" altLang="zh-CN" dirty="0" smtClean="0">
                <a:sym typeface="+mn-ea"/>
              </a:rPr>
              <a:t>), </a:t>
            </a:r>
            <a:r>
              <a:rPr lang="zh-CN" altLang="en-US" dirty="0" smtClean="0">
                <a:sym typeface="+mn-ea"/>
              </a:rPr>
              <a:t>总共处理了 </a:t>
            </a:r>
            <a:r>
              <a:rPr lang="en-US" altLang="zh-CN" dirty="0" smtClean="0">
                <a:sym typeface="+mn-ea"/>
              </a:rPr>
              <a:t>19239266 </a:t>
            </a:r>
            <a:r>
              <a:rPr lang="zh-CN" altLang="en-US" dirty="0" smtClean="0">
                <a:sym typeface="+mn-ea"/>
              </a:rPr>
              <a:t>个请求 </a:t>
            </a:r>
            <a:r>
              <a:rPr lang="en-US" altLang="zh-CN" dirty="0" smtClean="0">
                <a:sym typeface="+mn-ea"/>
              </a:rPr>
              <a:t>( </a:t>
            </a:r>
            <a:r>
              <a:rPr lang="zh-CN" altLang="en-US" dirty="0" smtClean="0">
                <a:sym typeface="+mn-ea"/>
              </a:rPr>
              <a:t>平均每次握手处理了 </a:t>
            </a:r>
            <a:r>
              <a:rPr lang="en-US" altLang="zh-CN" dirty="0" smtClean="0">
                <a:sym typeface="+mn-ea"/>
              </a:rPr>
              <a:t>1.3 </a:t>
            </a:r>
            <a:r>
              <a:rPr lang="zh-CN" altLang="en-US" dirty="0" smtClean="0">
                <a:sym typeface="+mn-ea"/>
              </a:rPr>
              <a:t>个数据请求 </a:t>
            </a:r>
            <a:r>
              <a:rPr lang="en-US" altLang="zh-CN" dirty="0" smtClean="0">
                <a:sym typeface="+mn-ea"/>
              </a:rPr>
              <a:t>)</a:t>
            </a:r>
            <a:r>
              <a:rPr lang="zh-CN" altLang="en-US" dirty="0" smtClean="0">
                <a:sym typeface="+mn-ea"/>
              </a:rPr>
              <a:t>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reading —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读取到客户端的 </a:t>
            </a:r>
            <a:r>
              <a:rPr lang="en-US" dirty="0" smtClean="0">
                <a:sym typeface="+mn-ea"/>
              </a:rPr>
              <a:t>Header </a:t>
            </a:r>
            <a:r>
              <a:rPr lang="zh-CN" altLang="en-US" dirty="0" smtClean="0">
                <a:sym typeface="+mn-ea"/>
              </a:rPr>
              <a:t>信息数。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writing —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返回给客户端的 </a:t>
            </a:r>
            <a:r>
              <a:rPr lang="en-US" dirty="0" smtClean="0">
                <a:sym typeface="+mn-ea"/>
              </a:rPr>
              <a:t>Header </a:t>
            </a:r>
            <a:r>
              <a:rPr lang="zh-CN" altLang="en-US" dirty="0" smtClean="0">
                <a:sym typeface="+mn-ea"/>
              </a:rPr>
              <a:t>信息数。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waiting — </a:t>
            </a:r>
            <a:r>
              <a:rPr lang="zh-CN" altLang="en-US" dirty="0" smtClean="0">
                <a:sym typeface="+mn-ea"/>
              </a:rPr>
              <a:t>开启 </a:t>
            </a:r>
            <a:r>
              <a:rPr lang="en-US" dirty="0" smtClean="0">
                <a:sym typeface="+mn-ea"/>
              </a:rPr>
              <a:t>keep-alive </a:t>
            </a:r>
            <a:r>
              <a:rPr lang="zh-CN" altLang="en-US" dirty="0" smtClean="0">
                <a:sym typeface="+mn-ea"/>
              </a:rPr>
              <a:t>的情况下，这个值等于 </a:t>
            </a:r>
            <a:r>
              <a:rPr lang="en-US" dirty="0" smtClean="0">
                <a:sym typeface="+mn-ea"/>
              </a:rPr>
              <a:t>active – (reading + writing)，</a:t>
            </a:r>
            <a:r>
              <a:rPr lang="zh-CN" altLang="en-US" dirty="0" smtClean="0">
                <a:sym typeface="+mn-ea"/>
              </a:rPr>
              <a:t>意思就是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已经处理完正在等候下一次请求指令的驻留连接。 </a:t>
            </a:r>
            <a:endParaRPr lang="zh-CN" altLang="en-US" dirty="0" smtClean="0"/>
          </a:p>
          <a:p>
            <a:endParaRPr lang="zh-CN" altLang="zh-CN" dirty="0" smtClean="0">
              <a:ea typeface="宋体" panose="0201060003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58485" y="354075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程序本身代码</a:t>
            </a:r>
            <a:r>
              <a:rPr lang="en-US" altLang="zh-CN" dirty="0">
                <a:solidFill>
                  <a:schemeClr val="bg1"/>
                </a:solidFill>
              </a:rPr>
              <a:t>(lua)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请在此输入您的文本。请在此输入您的文本。请在此输入您的文本。请在此输入您的文本。请在此输入您的文本。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610" y="358775"/>
            <a:ext cx="11031220" cy="1049020"/>
          </a:xfrm>
        </p:spPr>
        <p:txBody>
          <a:bodyPr/>
          <a:p>
            <a:r>
              <a:rPr lang="zh-CN" altLang="en-US"/>
              <a:t>问题分析切入点：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6755" y="1265555"/>
            <a:ext cx="9780270" cy="4559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linux（服务端）性能监控分析命令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94655" y="1699470"/>
            <a:ext cx="10515600" cy="4352400"/>
          </a:xfrm>
          <a:prstGeom prst="rect">
            <a:avLst/>
          </a:prstGeom>
        </p:spPr>
        <p:txBody>
          <a:bodyPr>
            <a:normAutofit lnSpcReduction="20000"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vmstat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sar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iostat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top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free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uptime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netstat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ps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strace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lsof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62930" y="2788285"/>
          <a:ext cx="2139950" cy="1941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4" imgW="923925" imgH="838200" progId="Word.Document.8">
                  <p:embed/>
                </p:oleObj>
              </mc:Choice>
              <mc:Fallback>
                <p:oleObj name="" showAsIcon="1" r:id="rId4" imgW="923925" imgH="838200" progId="Word.Document.8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62930" y="2788285"/>
                        <a:ext cx="2139950" cy="1941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6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vmstat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8" name="图片 8" descr="C:\Users\zhangfan\AppData\Roaming\Tencent\Users\2381552357\QQ\WinTemp\RichOle\}ODT{P`}D88WY$[)O$D5(J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3155" y="1759585"/>
            <a:ext cx="9971405" cy="462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iostat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75" y="1579245"/>
            <a:ext cx="8516620" cy="463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top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1410" y="1827530"/>
            <a:ext cx="10243185" cy="426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48325" y="354075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数据库层面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 fontScale="60000"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zh-CN" dirty="0">
                <a:solidFill>
                  <a:schemeClr val="bg1"/>
                </a:solidFill>
              </a:rPr>
              <a:t>一、</a:t>
            </a:r>
            <a:r>
              <a:rPr lang="en-US" altLang="zh-CN" dirty="0">
                <a:solidFill>
                  <a:schemeClr val="bg1"/>
                </a:solidFill>
              </a:rPr>
              <a:t>mysql: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慢查询分析定位(开启慢查询)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1.慢查询：抓取范围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2.mysqldumpslow缩小范围, 返回结果中前3个，构造成sql语句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3.explain分析，构造的sql语句   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数据库配置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1. 查看最大连接数，实际使用连接数：大于实际太多浪费资源，小于实际，会降低性能，有可能引起死锁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2.query cahce：查看命中率是否可接受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二、</a:t>
            </a:r>
            <a:r>
              <a:rPr lang="en-US" altLang="zh-CN" dirty="0">
                <a:solidFill>
                  <a:schemeClr val="bg1"/>
                </a:solidFill>
              </a:rPr>
              <a:t>redis: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00290" y="1842135"/>
          <a:ext cx="2110740" cy="191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23925" imgH="838200" progId="Word.Document.8">
                  <p:embed/>
                </p:oleObj>
              </mc:Choice>
              <mc:Fallback>
                <p:oleObj name="" showAsIcon="1" r:id="rId3" imgW="923925" imgH="838200" progId="Word.Document.8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0290" y="1842135"/>
                        <a:ext cx="2110740" cy="191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中间件： 主要是</a:t>
            </a:r>
            <a:r>
              <a:rPr lang="en-US" altLang="zh-CN" dirty="0">
                <a:solidFill>
                  <a:schemeClr val="bg1"/>
                </a:solidFill>
              </a:rPr>
              <a:t>nginx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51510" y="1558925"/>
            <a:ext cx="8265795" cy="493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31325" y="2016760"/>
          <a:ext cx="2545715" cy="230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3" imgW="923925" imgH="838200" progId="PowerPoint.Show.8">
                  <p:embed/>
                </p:oleObj>
              </mc:Choice>
              <mc:Fallback>
                <p:oleObj name="" showAsIcon="1" r:id="rId3" imgW="923925" imgH="838200" progId="PowerPoint.Show.8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31325" y="2016760"/>
                        <a:ext cx="2545715" cy="2309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进程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35" y="1824990"/>
            <a:ext cx="10515600" cy="464185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master进程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监控worker. 有异常退出时重新生成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响应信号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安全退出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重新加载配置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Binary更新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切割日志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可配置数量的worker进程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以非特权用户运行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接收并处理用户请求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接收master控制信号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Cache manager进程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Cache配额管理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异步处理cache过期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Cache loader(?)进程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启动时加载已有cache数据信息</a:t>
            </a:r>
            <a:endParaRPr lang="zh-CN" altLang="en-US" sz="1200" dirty="0" smtClean="0">
              <a:sym typeface="+mn-ea"/>
            </a:endParaRPr>
          </a:p>
          <a:p>
            <a:pPr algn="l"/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TYPE" val="i"/>
  <p:tag name="KSO_WM_UNIT_ID" val="269*i*1"/>
  <p:tag name="KSO_WM_UNIT_TEMPLATE_CATEGORY" val="custom"/>
  <p:tag name="KSO_WM_UNIT_TEMPLATE_INDEX" val="8"/>
</p:tagLst>
</file>

<file path=ppt/tags/tag10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2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4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6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19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.xml><?xml version="1.0" encoding="utf-8"?>
<p:tagLst xmlns:p="http://schemas.openxmlformats.org/presentationml/2006/main">
  <p:tag name="KSO_WM_UNIT_TEMPLATE_CATEGORY" val="custom"/>
  <p:tag name="KSO_WM_UNIT_TEMPLATE_INDEX" val="8"/>
  <p:tag name="KSO_WM_UNIT_TYPE" val="a"/>
  <p:tag name="KSO_WM_UNIT_INDEX" val="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UNIT_ID" val="269*a*1"/>
  <p:tag name="KSO_WM_UNIT_PRESET_TEXT" val="THANKS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1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24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27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3.xml><?xml version="1.0" encoding="utf-8"?>
<p:tagLst xmlns:p="http://schemas.openxmlformats.org/presentationml/2006/main">
  <p:tag name="KSO_WM_BEAUTIFY_FLAG" val="#wm#"/>
  <p:tag name="KSO_WM_UNIT_TYPE" val="i"/>
  <p:tag name="KSO_WM_UNIT_ID" val="269*i*5"/>
  <p:tag name="KSO_WM_UNIT_TEMPLATE_CATEGORY" val="custom"/>
  <p:tag name="KSO_WM_UNIT_TEMPLATE_INDEX" val="8"/>
</p:tagLst>
</file>

<file path=ppt/tags/tag30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4.xml><?xml version="1.0" encoding="utf-8"?>
<p:tagLst xmlns:p="http://schemas.openxmlformats.org/presentationml/2006/main">
  <p:tag name="KSO_WM_BEAUTIFY_FLAG" val="#wm#"/>
  <p:tag name="KSO_WM_UNIT_TYPE" val="i"/>
  <p:tag name="KSO_WM_UNIT_ID" val="269*i*1"/>
  <p:tag name="KSO_WM_UNIT_TEMPLATE_CATEGORY" val="custom"/>
  <p:tag name="KSO_WM_UNIT_TEMPLATE_INDEX" val="8"/>
</p:tagLst>
</file>

<file path=ppt/tags/tag5.xml><?xml version="1.0" encoding="utf-8"?>
<p:tagLst xmlns:p="http://schemas.openxmlformats.org/presentationml/2006/main">
  <p:tag name="KSO_WM_UNIT_TEMPLATE_CATEGORY" val="custom"/>
  <p:tag name="KSO_WM_UNIT_TEMPLATE_INDEX" val="8"/>
  <p:tag name="KSO_WM_UNIT_TYPE" val="a"/>
  <p:tag name="KSO_WM_UNIT_INDEX" val="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UNIT_ID" val="269*a*1"/>
  <p:tag name="KSO_WM_UNIT_PRESET_TEXT" val="THANKS"/>
</p:tagLst>
</file>

<file path=ppt/tags/tag6.xml><?xml version="1.0" encoding="utf-8"?>
<p:tagLst xmlns:p="http://schemas.openxmlformats.org/presentationml/2006/main">
  <p:tag name="KSO_WM_BEAUTIFY_FLAG" val="#wm#"/>
  <p:tag name="KSO_WM_UNIT_TYPE" val="i"/>
  <p:tag name="KSO_WM_UNIT_ID" val="269*i*5"/>
  <p:tag name="KSO_WM_UNIT_TEMPLATE_CATEGORY" val="custom"/>
  <p:tag name="KSO_WM_UNIT_TEMPLATE_INDEX" val="8"/>
</p:tagLst>
</file>

<file path=ppt/tags/tag7.xml><?xml version="1.0" encoding="utf-8"?>
<p:tagLst xmlns:p="http://schemas.openxmlformats.org/presentationml/2006/main">
  <p:tag name="KSO_WM_TEMPLATE_CATEGORY" val="custom"/>
  <p:tag name="KSO_WM_TEMPLATE_INDEX" val="160008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heme/theme1.xml><?xml version="1.0" encoding="utf-8"?>
<a:theme xmlns:a="http://schemas.openxmlformats.org/drawingml/2006/main" name="1_默认设计模板">
  <a:themeElements>
    <a:clrScheme name="PPT8">
      <a:dk1>
        <a:srgbClr val="7A0F99"/>
      </a:dk1>
      <a:lt1>
        <a:srgbClr val="FFFFFF"/>
      </a:lt1>
      <a:dk2>
        <a:srgbClr val="000000"/>
      </a:dk2>
      <a:lt2>
        <a:srgbClr val="A8A8A8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PPT8">
      <a:dk1>
        <a:srgbClr val="7A0F99"/>
      </a:dk1>
      <a:lt1>
        <a:srgbClr val="FFFFFF"/>
      </a:lt1>
      <a:dk2>
        <a:srgbClr val="000000"/>
      </a:dk2>
      <a:lt2>
        <a:srgbClr val="A8A8A8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8">
    <a:dk1>
      <a:srgbClr val="7A0F99"/>
    </a:dk1>
    <a:lt1>
      <a:srgbClr val="FFFFFF"/>
    </a:lt1>
    <a:dk2>
      <a:srgbClr val="000000"/>
    </a:dk2>
    <a:lt2>
      <a:srgbClr val="A8A8A8"/>
    </a:lt2>
    <a:accent1>
      <a:srgbClr val="CFDEF3"/>
    </a:accent1>
    <a:accent2>
      <a:srgbClr val="333399"/>
    </a:accent2>
    <a:accent3>
      <a:srgbClr val="FFFFFF"/>
    </a:accent3>
    <a:accent4>
      <a:srgbClr val="000000"/>
    </a:accent4>
    <a:accent5>
      <a:srgbClr val="E4ECF8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WPS 演示</Application>
  <PresentationFormat>宽屏</PresentationFormat>
  <Paragraphs>81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1_默认设计模板</vt:lpstr>
      <vt:lpstr>2_默认设计模板</vt:lpstr>
      <vt:lpstr>Word.Document.8</vt:lpstr>
      <vt:lpstr>Word.Document.8</vt:lpstr>
      <vt:lpstr>PowerPoint.Show.8</vt:lpstr>
      <vt:lpstr>服务端性能测试分享</vt:lpstr>
      <vt:lpstr>切入点：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jickeyliu</dc:creator>
  <cp:lastModifiedBy>bingo</cp:lastModifiedBy>
  <cp:revision>43</cp:revision>
  <dcterms:created xsi:type="dcterms:W3CDTF">2016-03-04T01:50:00Z</dcterms:created>
  <dcterms:modified xsi:type="dcterms:W3CDTF">2019-08-01T09:34:35Z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